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Roboto Black"/>
      <p:bold r:id="rId8"/>
      <p:boldItalic r:id="rId9"/>
    </p:embeddedFon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Blac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Roboto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df9b8c3ad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df9b8c3ad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edf9b8c3ad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3024809d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3024809d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f3024809d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6804ed42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6804ed42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86804ed42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 Right Bottom">
  <p:cSld name="Perussivu - otsikko ja leipäteksti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7125926" y="3917575"/>
            <a:ext cx="2018075" cy="12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lue">
  <p:cSld name="CUSTOM_22"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738750" y="0"/>
            <a:ext cx="5200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 Black"/>
              <a:buNone/>
              <a:defRPr b="0" sz="31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eige">
  <p:cSld name="CUSTOM_22_1">
    <p:bg>
      <p:bgPr>
        <a:solidFill>
          <a:schemeClr val="dk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>
            <p:ph type="title"/>
          </p:nvPr>
        </p:nvSpPr>
        <p:spPr>
          <a:xfrm>
            <a:off x="607475" y="618350"/>
            <a:ext cx="5138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607475" y="1896625"/>
            <a:ext cx="5138400" cy="24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2" type="subTitle"/>
          </p:nvPr>
        </p:nvSpPr>
        <p:spPr>
          <a:xfrm>
            <a:off x="607475" y="1572625"/>
            <a:ext cx="51384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White">
  <p:cSld name="CUSTOM_22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>
            <p:ph type="title"/>
          </p:nvPr>
        </p:nvSpPr>
        <p:spPr>
          <a:xfrm>
            <a:off x="607475" y="618350"/>
            <a:ext cx="5138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07475" y="1896625"/>
            <a:ext cx="5138400" cy="24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subTitle"/>
          </p:nvPr>
        </p:nvSpPr>
        <p:spPr>
          <a:xfrm>
            <a:off x="607475" y="1572625"/>
            <a:ext cx="51384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Grey">
  <p:cSld name="CUSTOM_22_1_1_1">
    <p:bg>
      <p:bgPr>
        <a:solidFill>
          <a:srgbClr val="F8F8F8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type="title"/>
          </p:nvPr>
        </p:nvSpPr>
        <p:spPr>
          <a:xfrm>
            <a:off x="607475" y="618350"/>
            <a:ext cx="5138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607475" y="1896625"/>
            <a:ext cx="5138400" cy="24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2" type="subTitle"/>
          </p:nvPr>
        </p:nvSpPr>
        <p:spPr>
          <a:xfrm>
            <a:off x="607475" y="1572625"/>
            <a:ext cx="51384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Blue &amp; Beige">
  <p:cSld name="CUSTOM_2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607475" y="618350"/>
            <a:ext cx="5138400" cy="8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607475" y="1896625"/>
            <a:ext cx="5138400" cy="24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2" type="subTitle"/>
          </p:nvPr>
        </p:nvSpPr>
        <p:spPr>
          <a:xfrm>
            <a:off x="607475" y="1572625"/>
            <a:ext cx="51384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CUSTOM_27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 Right Top">
  <p:cSld name="Perussivu - otsikko ja leipäteksti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25926" y="0"/>
            <a:ext cx="2018075" cy="12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ro">
  <p:cSld name="CUSTOM_2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22125" y="1704425"/>
            <a:ext cx="44202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422125" y="2587025"/>
            <a:ext cx="44382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2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22125" y="1063425"/>
            <a:ext cx="4350900" cy="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22125" y="1946025"/>
            <a:ext cx="4286100" cy="23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Right">
  <p:cSld name="CUSTOM_26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7975" y="1182300"/>
            <a:ext cx="4328300" cy="31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>
            <p:ph type="title"/>
          </p:nvPr>
        </p:nvSpPr>
        <p:spPr>
          <a:xfrm>
            <a:off x="422125" y="973150"/>
            <a:ext cx="3975900" cy="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22125" y="1699750"/>
            <a:ext cx="3975900" cy="23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pic>
        <p:nvPicPr>
          <p:cNvPr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ner Top">
  <p:cSld name="CUSTOM_2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100" y="0"/>
            <a:ext cx="9144000" cy="1107900"/>
          </a:xfrm>
          <a:prstGeom prst="rect">
            <a:avLst/>
          </a:prstGeom>
          <a:solidFill>
            <a:srgbClr val="2442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B"/>
              </a:solidFill>
            </a:endParaRPr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487050" y="402150"/>
            <a:ext cx="7007400" cy="5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87050" y="1900375"/>
            <a:ext cx="5367000" cy="26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➜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2" type="subTitle"/>
          </p:nvPr>
        </p:nvSpPr>
        <p:spPr>
          <a:xfrm>
            <a:off x="487050" y="1467875"/>
            <a:ext cx="5367000" cy="4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Column">
  <p:cSld name="CUSTOM_2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0" y="25"/>
            <a:ext cx="2595000" cy="5143500"/>
          </a:xfrm>
          <a:prstGeom prst="rect">
            <a:avLst/>
          </a:prstGeom>
          <a:solidFill>
            <a:srgbClr val="2442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B"/>
              </a:solidFill>
            </a:endParaRPr>
          </a:p>
        </p:txBody>
      </p:sp>
      <p:sp>
        <p:nvSpPr>
          <p:cNvPr id="38" name="Google Shape;38;p8"/>
          <p:cNvSpPr txBox="1"/>
          <p:nvPr>
            <p:ph type="title"/>
          </p:nvPr>
        </p:nvSpPr>
        <p:spPr>
          <a:xfrm>
            <a:off x="278100" y="938425"/>
            <a:ext cx="2216400" cy="32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3040200" y="1236225"/>
            <a:ext cx="5406900" cy="3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➜"/>
              <a:defRPr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➜"/>
              <a:defRPr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2" type="title"/>
          </p:nvPr>
        </p:nvSpPr>
        <p:spPr>
          <a:xfrm>
            <a:off x="3040200" y="868725"/>
            <a:ext cx="54069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b="0"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Black"/>
              <a:buNone/>
              <a:defRPr sz="140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- 1 person">
  <p:cSld name="CUSTOM_21_4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25"/>
            <a:ext cx="2595000" cy="5143500"/>
          </a:xfrm>
          <a:prstGeom prst="rect">
            <a:avLst/>
          </a:prstGeom>
          <a:solidFill>
            <a:srgbClr val="2442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B"/>
              </a:solidFill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78100" y="938425"/>
            <a:ext cx="2216400" cy="32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/>
          <p:nvPr>
            <p:ph idx="2" type="pic"/>
          </p:nvPr>
        </p:nvSpPr>
        <p:spPr>
          <a:xfrm>
            <a:off x="3147075" y="1990450"/>
            <a:ext cx="1270800" cy="127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" name="Google Shape;47;p9"/>
          <p:cNvSpPr txBox="1"/>
          <p:nvPr>
            <p:ph idx="3" type="title"/>
          </p:nvPr>
        </p:nvSpPr>
        <p:spPr>
          <a:xfrm>
            <a:off x="4535575" y="1936375"/>
            <a:ext cx="4164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4535575" y="2371375"/>
            <a:ext cx="4164300" cy="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- 2 persons">
  <p:cSld name="CUSTOM_21_4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0" y="25"/>
            <a:ext cx="2595000" cy="5143500"/>
          </a:xfrm>
          <a:prstGeom prst="rect">
            <a:avLst/>
          </a:prstGeom>
          <a:solidFill>
            <a:srgbClr val="2442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B"/>
              </a:solidFill>
            </a:endParaRPr>
          </a:p>
        </p:txBody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278100" y="938425"/>
            <a:ext cx="2216400" cy="32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None/>
              <a:def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475" y="4742625"/>
            <a:ext cx="305575" cy="2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/>
          <p:nvPr>
            <p:ph idx="2" type="pic"/>
          </p:nvPr>
        </p:nvSpPr>
        <p:spPr>
          <a:xfrm>
            <a:off x="3147075" y="1087713"/>
            <a:ext cx="1270800" cy="127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idx="3" type="title"/>
          </p:nvPr>
        </p:nvSpPr>
        <p:spPr>
          <a:xfrm>
            <a:off x="4535575" y="1033638"/>
            <a:ext cx="4164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" type="subTitle"/>
          </p:nvPr>
        </p:nvSpPr>
        <p:spPr>
          <a:xfrm>
            <a:off x="4535575" y="1468638"/>
            <a:ext cx="4164300" cy="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10"/>
          <p:cNvSpPr/>
          <p:nvPr>
            <p:ph idx="4" type="pic"/>
          </p:nvPr>
        </p:nvSpPr>
        <p:spPr>
          <a:xfrm>
            <a:off x="3147075" y="2763588"/>
            <a:ext cx="1270800" cy="127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/>
          <p:nvPr>
            <p:ph idx="5" type="title"/>
          </p:nvPr>
        </p:nvSpPr>
        <p:spPr>
          <a:xfrm>
            <a:off x="4535575" y="2709513"/>
            <a:ext cx="4164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6" type="subTitle"/>
          </p:nvPr>
        </p:nvSpPr>
        <p:spPr>
          <a:xfrm>
            <a:off x="4535575" y="3144513"/>
            <a:ext cx="4164300" cy="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38750" y="651475"/>
            <a:ext cx="56946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4274"/>
              </a:buClr>
              <a:buSzPts val="2400"/>
              <a:buFont typeface="Roboto Black"/>
              <a:buNone/>
              <a:defRPr sz="2400">
                <a:solidFill>
                  <a:srgbClr val="24427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79AF"/>
              </a:buClr>
              <a:buSzPts val="2400"/>
              <a:buFont typeface="Roboto Black"/>
              <a:buNone/>
              <a:defRPr sz="2400">
                <a:solidFill>
                  <a:srgbClr val="2A79A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79AF"/>
              </a:buClr>
              <a:buSzPts val="2400"/>
              <a:buFont typeface="Roboto Black"/>
              <a:buNone/>
              <a:defRPr sz="2400">
                <a:solidFill>
                  <a:srgbClr val="2A79A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79AF"/>
              </a:buClr>
              <a:buSzPts val="2400"/>
              <a:buFont typeface="Roboto Black"/>
              <a:buNone/>
              <a:defRPr sz="2400">
                <a:solidFill>
                  <a:srgbClr val="2A79A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79AF"/>
              </a:buClr>
              <a:buSzPts val="2400"/>
              <a:buFont typeface="Roboto Black"/>
              <a:buNone/>
              <a:defRPr sz="2400">
                <a:solidFill>
                  <a:srgbClr val="2A79A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79AF"/>
              </a:buClr>
              <a:buSzPts val="2400"/>
              <a:buFont typeface="Roboto Black"/>
              <a:buNone/>
              <a:defRPr sz="2400">
                <a:solidFill>
                  <a:srgbClr val="2A79A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79AF"/>
              </a:buClr>
              <a:buSzPts val="2400"/>
              <a:buFont typeface="Roboto Black"/>
              <a:buNone/>
              <a:defRPr sz="2400">
                <a:solidFill>
                  <a:srgbClr val="2A79A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79AF"/>
              </a:buClr>
              <a:buSzPts val="2400"/>
              <a:buFont typeface="Roboto Black"/>
              <a:buNone/>
              <a:defRPr sz="2400">
                <a:solidFill>
                  <a:srgbClr val="2A79A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79AF"/>
              </a:buClr>
              <a:buSzPts val="2400"/>
              <a:buFont typeface="Roboto Black"/>
              <a:buNone/>
              <a:defRPr sz="2400">
                <a:solidFill>
                  <a:srgbClr val="2A79A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38750" y="2040175"/>
            <a:ext cx="5406900" cy="2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➜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➜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5p.org/branching-scenar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512750" y="1755888"/>
            <a:ext cx="4420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/>
              <a:t>Kuinka muotoilet skenaariopohjaisia oppimiskokemuksia</a:t>
            </a:r>
            <a:endParaRPr sz="3200"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512750" y="3418188"/>
            <a:ext cx="44382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ITK 2023 workshop by Mediamaisteri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00" y="1325112"/>
            <a:ext cx="1557125" cy="3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78100" y="752600"/>
            <a:ext cx="2216400" cy="32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300"/>
              <a:t>Miksi skenaariot?</a:t>
            </a:r>
            <a:endParaRPr sz="2300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040200" y="488425"/>
            <a:ext cx="5406900" cy="3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/>
              <a:t>Perinteisissä koulutuksissa</a:t>
            </a:r>
            <a:r>
              <a:rPr lang="fi-FI" sz="1300"/>
              <a:t> oppijoille esitetään usein teoriatieto, jonka jälkeen osaaminen testataan erilaisten kysymysten tai tehtävien avulla. Tämän mallin </a:t>
            </a:r>
            <a:r>
              <a:rPr lang="fi-FI" sz="1300"/>
              <a:t>haaste on siinä, että se voi </a:t>
            </a:r>
            <a:r>
              <a:rPr lang="fi-FI" sz="1300"/>
              <a:t>johtaa </a:t>
            </a:r>
            <a:r>
              <a:rPr lang="fi-FI" sz="1300"/>
              <a:t>herkästi </a:t>
            </a:r>
            <a:r>
              <a:rPr lang="fi-FI" sz="1300"/>
              <a:t>“infoähkyyn” ja mittaa enemmän lähimuistia kuin ongelmanratkaisukykyä.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300"/>
              <a:t>Skenaariot auttavat </a:t>
            </a:r>
            <a:r>
              <a:rPr lang="fi-FI" sz="1300"/>
              <a:t>lisäämään verkkokoulutuksen vuorovaikutteisuutta tarjoamalla oppijoille kokemuksellista oppimista: skenaariot haastavat siis osallistujia soveltamaan osaamistaan simuloidussa verkkoympäristössä, jolloin oppiminen tapahtuu </a:t>
            </a:r>
            <a:r>
              <a:rPr i="1" lang="fi-FI" sz="1300"/>
              <a:t>tehtävää ratkaistaessa </a:t>
            </a:r>
            <a:r>
              <a:rPr lang="fi-FI" sz="1300"/>
              <a:t>eikä teoriaa opiskeltaessa.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00"/>
              <a:t>Asettamalla oppijat tosielämän skenaarioihin, voit kouluttaa ja haastaa heitä uudella tavalla koulutuksen avainteemoihin sekä parantaa heidän käsitteiden ymmärtämistään.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78100" y="938425"/>
            <a:ext cx="2216400" cy="32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Workshopin agenda ja kohderyhmä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004825" y="488250"/>
            <a:ext cx="54069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latin typeface="Roboto Black"/>
                <a:ea typeface="Roboto Black"/>
                <a:cs typeface="Roboto Black"/>
                <a:sym typeface="Roboto Black"/>
              </a:rPr>
              <a:t>Mitä?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➜"/>
            </a:pPr>
            <a:r>
              <a:rPr lang="fi-FI"/>
              <a:t>Pohdimme millaisissa tilanteissa skenaariopohjaiset sisällöt ovat hyvä ratkaisu sisällön tuottamiselle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➜"/>
            </a:pPr>
            <a:r>
              <a:rPr lang="fi-FI"/>
              <a:t>Käymme läpi skenaarion suunnittelun ja käsikirjoittamisen vaiheet ja yleiset sudenkuopat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➜"/>
            </a:pPr>
            <a:r>
              <a:rPr lang="fi-FI"/>
              <a:t>Tutustumme H5P:n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Branching Scenario</a:t>
            </a:r>
            <a:r>
              <a:rPr lang="fi-FI"/>
              <a:t> -työkaluun (workshopin sisältö ei ole muilta osin riippuvainen käytettävästä työkalusta, vaan vinkkejä voi soveltaa myös muihin)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>
                <a:latin typeface="Roboto Black"/>
                <a:ea typeface="Roboto Black"/>
                <a:cs typeface="Roboto Black"/>
                <a:sym typeface="Roboto Black"/>
              </a:rPr>
              <a:t>Kenelle?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Kaikki verkkokoulutusten sisältöjä tuottavat tai muuten vain aiheesta kiinnostuneet.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i-FI" sz="1300"/>
              <a:t>Huom! Ota oma älylaite mukaan workshopin aktivoivia osuuksia varten.</a:t>
            </a:r>
            <a:endParaRPr i="1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diamaisteri Brand Design">
  <a:themeElements>
    <a:clrScheme name="Custom 16">
      <a:dk1>
        <a:srgbClr val="000000"/>
      </a:dk1>
      <a:lt1>
        <a:srgbClr val="FFFFFF"/>
      </a:lt1>
      <a:dk2>
        <a:srgbClr val="F8F8F8"/>
      </a:dk2>
      <a:lt2>
        <a:srgbClr val="F5F5F5"/>
      </a:lt2>
      <a:accent1>
        <a:srgbClr val="244274"/>
      </a:accent1>
      <a:accent2>
        <a:srgbClr val="39C78D"/>
      </a:accent2>
      <a:accent3>
        <a:srgbClr val="FAE9BA"/>
      </a:accent3>
      <a:accent4>
        <a:srgbClr val="FFFFFF"/>
      </a:accent4>
      <a:accent5>
        <a:srgbClr val="FFFFFF"/>
      </a:accent5>
      <a:accent6>
        <a:srgbClr val="FFFFFF"/>
      </a:accent6>
      <a:hlink>
        <a:srgbClr val="39C78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